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60" r:id="rId5"/>
    <p:sldId id="258" r:id="rId6"/>
    <p:sldId id="259" r:id="rId7"/>
    <p:sldId id="261" r:id="rId8"/>
    <p:sldId id="263" r:id="rId9"/>
    <p:sldId id="264" r:id="rId10"/>
    <p:sldId id="272" r:id="rId11"/>
    <p:sldId id="265" r:id="rId12"/>
    <p:sldId id="266" r:id="rId13"/>
    <p:sldId id="268" r:id="rId14"/>
    <p:sldId id="269" r:id="rId15"/>
    <p:sldId id="267" r:id="rId16"/>
    <p:sldId id="271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8877-6A38-49CA-BD1C-C23F7FCDA71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02E83-2A63-4083-8194-701C65F2E6B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CCF52-AF8A-443D-8F83-40FF3F0588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F10B7-FED9-4A94-888E-8693DCB47E9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36D03-3C56-4135-AC2C-C128B3B274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E39AD-765B-4E6A-8E27-EDFAEA1C9B5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78F07-B246-4DE0-9458-072B5268A22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9E28B-7856-41DB-91DA-2E2F097431B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F6751-3A17-463B-87CB-C685317E499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54685-2B92-4411-B010-C87AD213963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D1C1E-ACD7-4466-A65C-7FC1CDA772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C3EE73-3D6A-4752-82C2-A3ABD083997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Les traumatismes sportifs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000" dirty="0"/>
              <a:t>Richard Ballas</a:t>
            </a:r>
          </a:p>
          <a:p>
            <a:pPr>
              <a:lnSpc>
                <a:spcPct val="80000"/>
              </a:lnSpc>
            </a:pPr>
            <a:r>
              <a:rPr lang="fr-FR" sz="2000" dirty="0"/>
              <a:t>CHU de La Réunion, GHSR</a:t>
            </a:r>
          </a:p>
          <a:p>
            <a:pPr>
              <a:lnSpc>
                <a:spcPct val="80000"/>
              </a:lnSpc>
            </a:pPr>
            <a:endParaRPr lang="fr-FR" sz="2000" dirty="0" smtClean="0"/>
          </a:p>
          <a:p>
            <a:pPr>
              <a:lnSpc>
                <a:spcPct val="80000"/>
              </a:lnSpc>
            </a:pPr>
            <a:r>
              <a:rPr lang="fr-FR" sz="2000" dirty="0" smtClean="0"/>
              <a:t>IFSI</a:t>
            </a:r>
            <a:endParaRPr lang="fr-FR" sz="2000" dirty="0"/>
          </a:p>
          <a:p>
            <a:pPr>
              <a:lnSpc>
                <a:spcPct val="80000"/>
              </a:lnSpc>
            </a:pPr>
            <a:r>
              <a:rPr lang="fr-FR" sz="2000" dirty="0"/>
              <a:t>Trame du cours </a:t>
            </a:r>
            <a:r>
              <a:rPr lang="fr-FR" sz="2000" dirty="0" smtClean="0"/>
              <a:t>Novembre 2013</a:t>
            </a:r>
            <a:endParaRPr lang="fr-FR" sz="2000" dirty="0"/>
          </a:p>
          <a:p>
            <a:pPr>
              <a:lnSpc>
                <a:spcPct val="80000"/>
              </a:lnSpc>
            </a:pPr>
            <a:r>
              <a:rPr lang="fr-FR" sz="2000" dirty="0"/>
              <a:t>richardballas@yahoo.fr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Luxation antérieure de l’épaule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Mouvement d’armé contré</a:t>
            </a:r>
          </a:p>
          <a:p>
            <a:pPr lvl="1"/>
            <a:r>
              <a:rPr lang="fr-FR"/>
              <a:t>Handball, Volley</a:t>
            </a:r>
          </a:p>
          <a:p>
            <a:pPr lvl="1"/>
            <a:endParaRPr lang="fr-FR"/>
          </a:p>
          <a:p>
            <a:r>
              <a:rPr lang="fr-FR"/>
              <a:t>Premier épisode</a:t>
            </a:r>
          </a:p>
          <a:p>
            <a:r>
              <a:rPr lang="fr-FR"/>
              <a:t>Puis instabilité</a:t>
            </a:r>
          </a:p>
          <a:p>
            <a:r>
              <a:rPr lang="fr-FR"/>
              <a:t>Et Luxation récidivante</a:t>
            </a:r>
          </a:p>
        </p:txBody>
      </p:sp>
      <p:pic>
        <p:nvPicPr>
          <p:cNvPr id="23554" name="Picture 2" descr="H:\ico ifsi\p11325813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348880"/>
            <a:ext cx="1428750" cy="1685925"/>
          </a:xfrm>
          <a:prstGeom prst="rect">
            <a:avLst/>
          </a:prstGeom>
          <a:noFill/>
        </p:spPr>
      </p:pic>
      <p:pic>
        <p:nvPicPr>
          <p:cNvPr id="23555" name="Picture 3" descr="H:\ico ifsi\p1133947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365104"/>
            <a:ext cx="21145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Clinique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/>
              <a:t>Mécanisme lésionnel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Abduction, Rotation externe, </a:t>
            </a:r>
            <a:r>
              <a:rPr lang="fr-FR" sz="2400" dirty="0" err="1"/>
              <a:t>Rétropulsion</a:t>
            </a:r>
            <a:endParaRPr lang="fr-FR" sz="2400" dirty="0"/>
          </a:p>
          <a:p>
            <a:pPr lvl="1">
              <a:lnSpc>
                <a:spcPct val="90000"/>
              </a:lnSpc>
            </a:pPr>
            <a:r>
              <a:rPr lang="fr-FR" sz="2400" dirty="0"/>
              <a:t>Contré</a:t>
            </a:r>
          </a:p>
          <a:p>
            <a:pPr lvl="1">
              <a:lnSpc>
                <a:spcPct val="90000"/>
              </a:lnSpc>
            </a:pPr>
            <a:endParaRPr lang="fr-FR" sz="2400" dirty="0"/>
          </a:p>
          <a:p>
            <a:pPr>
              <a:lnSpc>
                <a:spcPct val="90000"/>
              </a:lnSpc>
            </a:pPr>
            <a:r>
              <a:rPr lang="fr-FR" sz="2800" dirty="0"/>
              <a:t>Douleur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Impotence fonctionnelle</a:t>
            </a:r>
          </a:p>
          <a:p>
            <a:pPr>
              <a:lnSpc>
                <a:spcPct val="90000"/>
              </a:lnSpc>
            </a:pPr>
            <a:endParaRPr lang="fr-FR" sz="2800" dirty="0"/>
          </a:p>
          <a:p>
            <a:pPr>
              <a:lnSpc>
                <a:spcPct val="90000"/>
              </a:lnSpc>
            </a:pPr>
            <a:r>
              <a:rPr lang="fr-FR" sz="2800" dirty="0"/>
              <a:t>Nerf axillaire?</a:t>
            </a:r>
          </a:p>
          <a:p>
            <a:pPr>
              <a:lnSpc>
                <a:spcPct val="90000"/>
              </a:lnSpc>
            </a:pPr>
            <a:endParaRPr lang="fr-FR" sz="2800" dirty="0"/>
          </a:p>
          <a:p>
            <a:pPr>
              <a:lnSpc>
                <a:spcPct val="90000"/>
              </a:lnSpc>
            </a:pPr>
            <a:r>
              <a:rPr lang="fr-FR" sz="2800" dirty="0"/>
              <a:t>Radios standards</a:t>
            </a:r>
          </a:p>
        </p:txBody>
      </p:sp>
      <p:pic>
        <p:nvPicPr>
          <p:cNvPr id="13316" name="Picture 4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356992"/>
            <a:ext cx="2890838" cy="3063875"/>
          </a:xfrm>
          <a:prstGeom prst="rect">
            <a:avLst/>
          </a:prstGeom>
          <a:noFill/>
        </p:spPr>
      </p:pic>
      <p:pic>
        <p:nvPicPr>
          <p:cNvPr id="24578" name="Picture 2" descr="H:\ico ifsi\p1133947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149080"/>
            <a:ext cx="189547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Traitement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En urgence</a:t>
            </a:r>
          </a:p>
          <a:p>
            <a:r>
              <a:rPr lang="fr-FR"/>
              <a:t>Antalgie</a:t>
            </a:r>
          </a:p>
          <a:p>
            <a:r>
              <a:rPr lang="fr-FR"/>
              <a:t>Décontracter</a:t>
            </a:r>
          </a:p>
          <a:p>
            <a:endParaRPr lang="fr-FR"/>
          </a:p>
          <a:p>
            <a:r>
              <a:rPr lang="fr-FR"/>
              <a:t>Réduction par manœuvres externes</a:t>
            </a:r>
          </a:p>
          <a:p>
            <a:pPr lvl="1"/>
            <a:r>
              <a:rPr lang="fr-FR"/>
              <a:t>Aux urgences</a:t>
            </a:r>
          </a:p>
          <a:p>
            <a:pPr lvl="1"/>
            <a:r>
              <a:rPr lang="fr-FR"/>
              <a:t>Au bloc opératoire</a:t>
            </a:r>
          </a:p>
          <a:p>
            <a:pPr lvl="1"/>
            <a:r>
              <a:rPr lang="fr-FR"/>
              <a:t>Manœuvres douces et progressives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Suites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Immobilisation rotation neutre 3 semaines</a:t>
            </a:r>
          </a:p>
          <a:p>
            <a:endParaRPr lang="fr-FR"/>
          </a:p>
          <a:p>
            <a:r>
              <a:rPr lang="fr-FR"/>
              <a:t>Rééducation précoce</a:t>
            </a:r>
          </a:p>
          <a:p>
            <a:r>
              <a:rPr lang="fr-FR"/>
              <a:t>Renforcement des rotateurs</a:t>
            </a:r>
          </a:p>
          <a:p>
            <a:r>
              <a:rPr lang="fr-FR"/>
              <a:t>Proprioception</a:t>
            </a:r>
          </a:p>
          <a:p>
            <a:endParaRPr lang="fr-FR"/>
          </a:p>
          <a:p>
            <a:r>
              <a:rPr lang="fr-FR"/>
              <a:t>Si récidive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Traitement chirurgical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46600" cy="4525963"/>
          </a:xfrm>
        </p:spPr>
        <p:txBody>
          <a:bodyPr/>
          <a:lstStyle/>
          <a:p>
            <a:r>
              <a:rPr lang="fr-FR" sz="2400" dirty="0"/>
              <a:t>Si </a:t>
            </a:r>
            <a:r>
              <a:rPr lang="fr-FR" sz="2400" dirty="0" smtClean="0"/>
              <a:t>récidive</a:t>
            </a:r>
          </a:p>
          <a:p>
            <a:r>
              <a:rPr lang="fr-FR" sz="2400" dirty="0" smtClean="0"/>
              <a:t>Laxité</a:t>
            </a:r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Butée osseuse = Opération de </a:t>
            </a:r>
            <a:r>
              <a:rPr lang="fr-FR" sz="2400" dirty="0" err="1"/>
              <a:t>Latarjet</a:t>
            </a:r>
            <a:endParaRPr lang="fr-FR" sz="2400" dirty="0"/>
          </a:p>
        </p:txBody>
      </p:sp>
      <p:pic>
        <p:nvPicPr>
          <p:cNvPr id="14341" name="Picture 5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3933825"/>
            <a:ext cx="2133600" cy="2689225"/>
          </a:xfrm>
          <a:prstGeom prst="rect">
            <a:avLst/>
          </a:prstGeom>
          <a:noFill/>
        </p:spPr>
      </p:pic>
      <p:pic>
        <p:nvPicPr>
          <p:cNvPr id="14342" name="Picture 6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700213"/>
            <a:ext cx="3276600" cy="1733550"/>
          </a:xfrm>
          <a:prstGeom prst="rect">
            <a:avLst/>
          </a:prstGeom>
          <a:noFill/>
        </p:spPr>
      </p:pic>
      <p:pic>
        <p:nvPicPr>
          <p:cNvPr id="14340" name="Picture 4" descr="instabilite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3255963"/>
            <a:ext cx="2528888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Hospitalisation 2 jours</a:t>
            </a:r>
          </a:p>
          <a:p>
            <a:r>
              <a:rPr lang="fr-FR" dirty="0" smtClean="0"/>
              <a:t>Redon</a:t>
            </a:r>
          </a:p>
          <a:p>
            <a:r>
              <a:rPr lang="fr-FR" dirty="0" smtClean="0"/>
              <a:t>Pansement /48h</a:t>
            </a:r>
          </a:p>
          <a:p>
            <a:r>
              <a:rPr lang="fr-FR" dirty="0" smtClean="0"/>
              <a:t>Immobilisation 1 mois coude au corps</a:t>
            </a:r>
          </a:p>
          <a:p>
            <a:r>
              <a:rPr lang="fr-FR" dirty="0" smtClean="0"/>
              <a:t>Rééducation d’emblée</a:t>
            </a:r>
          </a:p>
          <a:p>
            <a:endParaRPr lang="fr-FR" dirty="0"/>
          </a:p>
          <a:p>
            <a:r>
              <a:rPr lang="fr-FR" dirty="0" smtClean="0"/>
              <a:t>Sport 3 mois</a:t>
            </a:r>
          </a:p>
          <a:p>
            <a:r>
              <a:rPr lang="fr-FR" smtClean="0"/>
              <a:t>Armé 5 mois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Entorse Grave du Genou</a:t>
            </a:r>
            <a:br>
              <a:rPr lang="fr-FR" sz="4000"/>
            </a:br>
            <a:r>
              <a:rPr lang="fr-FR" sz="4000"/>
              <a:t>Rupture du LCA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fr-FR" dirty="0"/>
              <a:t>Accident du sportif</a:t>
            </a:r>
          </a:p>
          <a:p>
            <a:endParaRPr lang="fr-FR" dirty="0"/>
          </a:p>
          <a:p>
            <a:r>
              <a:rPr lang="fr-FR" dirty="0"/>
              <a:t>Mécanisme lésionnel</a:t>
            </a:r>
          </a:p>
          <a:p>
            <a:pPr lvl="1"/>
            <a:r>
              <a:rPr lang="fr-FR" dirty="0"/>
              <a:t>Traumatisme indirect</a:t>
            </a:r>
          </a:p>
          <a:p>
            <a:pPr lvl="1"/>
            <a:r>
              <a:rPr lang="fr-FR" dirty="0"/>
              <a:t>Valgus – flexion – rotation externe</a:t>
            </a:r>
          </a:p>
          <a:p>
            <a:pPr lvl="1"/>
            <a:r>
              <a:rPr lang="fr-FR" dirty="0"/>
              <a:t>Hyper-extension</a:t>
            </a:r>
          </a:p>
          <a:p>
            <a:pPr lvl="1"/>
            <a:endParaRPr lang="fr-FR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148064" y="1484784"/>
          <a:ext cx="2425700" cy="2162175"/>
        </p:xfrm>
        <a:graphic>
          <a:graphicData uri="http://schemas.openxmlformats.org/presentationml/2006/ole">
            <p:oleObj spid="_x0000_s9220" name="Photo Editor Photo" r:id="rId3" imgW="3505689" imgH="3123810" progId="">
              <p:embed/>
            </p:oleObj>
          </a:graphicData>
        </a:graphic>
      </p:graphicFrame>
      <p:pic>
        <p:nvPicPr>
          <p:cNvPr id="7" name="Picture 10" descr="ski_dang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854575"/>
            <a:ext cx="3146425" cy="2003425"/>
          </a:xfrm>
          <a:prstGeom prst="rect">
            <a:avLst/>
          </a:prstGeom>
          <a:noFill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32192" y="5085184"/>
            <a:ext cx="2363373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11" descr="knee_anatom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9" y="1076592"/>
            <a:ext cx="3540794" cy="4724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Mécanisme lésionnel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Traumatisme indirect</a:t>
            </a:r>
          </a:p>
          <a:p>
            <a:pPr lvl="1"/>
            <a:r>
              <a:rPr lang="fr-FR"/>
              <a:t>Valgus – flexion – rotation externe</a:t>
            </a:r>
          </a:p>
          <a:p>
            <a:pPr lvl="1"/>
            <a:r>
              <a:rPr lang="fr-FR"/>
              <a:t>Hyper-extension</a:t>
            </a:r>
          </a:p>
          <a:p>
            <a:pPr lvl="1"/>
            <a:endParaRPr lang="fr-FR"/>
          </a:p>
          <a:p>
            <a:r>
              <a:rPr lang="fr-FR"/>
              <a:t>Craquement</a:t>
            </a:r>
          </a:p>
          <a:p>
            <a:r>
              <a:rPr lang="fr-FR"/>
              <a:t>Douleur</a:t>
            </a:r>
          </a:p>
          <a:p>
            <a:r>
              <a:rPr lang="fr-FR"/>
              <a:t>Impotence fonctionnelle initiale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Clinique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1800" dirty="0"/>
              <a:t>Craquement</a:t>
            </a:r>
          </a:p>
          <a:p>
            <a:pPr>
              <a:lnSpc>
                <a:spcPct val="80000"/>
              </a:lnSpc>
            </a:pPr>
            <a:r>
              <a:rPr lang="fr-FR" sz="1800" dirty="0"/>
              <a:t>Douleur</a:t>
            </a:r>
          </a:p>
          <a:p>
            <a:pPr>
              <a:lnSpc>
                <a:spcPct val="80000"/>
              </a:lnSpc>
            </a:pPr>
            <a:r>
              <a:rPr lang="fr-FR" sz="1800" dirty="0"/>
              <a:t>Impotence fonctionnelle initiale</a:t>
            </a:r>
          </a:p>
          <a:p>
            <a:pPr>
              <a:lnSpc>
                <a:spcPct val="80000"/>
              </a:lnSpc>
            </a:pP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1800" dirty="0"/>
              <a:t>Interrogatoire</a:t>
            </a:r>
          </a:p>
          <a:p>
            <a:pPr lvl="1">
              <a:lnSpc>
                <a:spcPct val="80000"/>
              </a:lnSpc>
            </a:pPr>
            <a:r>
              <a:rPr lang="fr-FR" sz="1600" dirty="0"/>
              <a:t>Instabilité</a:t>
            </a:r>
          </a:p>
          <a:p>
            <a:pPr>
              <a:lnSpc>
                <a:spcPct val="80000"/>
              </a:lnSpc>
            </a:pP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1800" dirty="0"/>
              <a:t>Examen</a:t>
            </a:r>
          </a:p>
          <a:p>
            <a:pPr lvl="1">
              <a:lnSpc>
                <a:spcPct val="80000"/>
              </a:lnSpc>
            </a:pPr>
            <a:r>
              <a:rPr lang="fr-FR" sz="1600" dirty="0"/>
              <a:t>Hémarthrose</a:t>
            </a:r>
          </a:p>
          <a:p>
            <a:pPr lvl="1">
              <a:lnSpc>
                <a:spcPct val="80000"/>
              </a:lnSpc>
            </a:pPr>
            <a:r>
              <a:rPr lang="fr-FR" sz="1600" dirty="0"/>
              <a:t>Laxité</a:t>
            </a:r>
          </a:p>
          <a:p>
            <a:pPr lvl="2">
              <a:lnSpc>
                <a:spcPct val="80000"/>
              </a:lnSpc>
            </a:pPr>
            <a:r>
              <a:rPr lang="fr-FR" sz="1400" dirty="0" smtClean="0"/>
              <a:t>Antérieure : </a:t>
            </a:r>
            <a:r>
              <a:rPr lang="fr-FR" sz="1400" dirty="0" err="1" smtClean="0"/>
              <a:t>Lachman</a:t>
            </a:r>
            <a:endParaRPr lang="fr-FR" sz="1400" dirty="0"/>
          </a:p>
          <a:p>
            <a:pPr lvl="2">
              <a:lnSpc>
                <a:spcPct val="80000"/>
              </a:lnSpc>
            </a:pPr>
            <a:r>
              <a:rPr lang="fr-FR" sz="1400" dirty="0" smtClean="0"/>
              <a:t>Rotatoire : Ressaut </a:t>
            </a:r>
            <a:r>
              <a:rPr lang="fr-FR" sz="1400" dirty="0"/>
              <a:t>(</a:t>
            </a:r>
            <a:r>
              <a:rPr lang="fr-FR" sz="1400" dirty="0" err="1"/>
              <a:t>Jerck</a:t>
            </a:r>
            <a:r>
              <a:rPr lang="fr-FR" sz="1400" dirty="0"/>
              <a:t> test)</a:t>
            </a:r>
          </a:p>
          <a:p>
            <a:pPr lvl="2">
              <a:lnSpc>
                <a:spcPct val="80000"/>
              </a:lnSpc>
            </a:pPr>
            <a:endParaRPr lang="fr-FR" sz="1400" dirty="0"/>
          </a:p>
          <a:p>
            <a:pPr>
              <a:lnSpc>
                <a:spcPct val="80000"/>
              </a:lnSpc>
            </a:pPr>
            <a:r>
              <a:rPr lang="fr-FR" sz="1800" dirty="0"/>
              <a:t>Examens complémentaires </a:t>
            </a:r>
          </a:p>
          <a:p>
            <a:pPr lvl="1">
              <a:lnSpc>
                <a:spcPct val="80000"/>
              </a:lnSpc>
            </a:pPr>
            <a:r>
              <a:rPr lang="fr-FR" sz="1600" dirty="0"/>
              <a:t>Radio : normales</a:t>
            </a:r>
          </a:p>
          <a:p>
            <a:pPr>
              <a:lnSpc>
                <a:spcPct val="80000"/>
              </a:lnSpc>
            </a:pPr>
            <a:endParaRPr lang="fr-FR" sz="1800" dirty="0"/>
          </a:p>
          <a:p>
            <a:pPr lvl="1">
              <a:lnSpc>
                <a:spcPct val="80000"/>
              </a:lnSpc>
            </a:pPr>
            <a:r>
              <a:rPr lang="fr-FR" sz="1600" dirty="0"/>
              <a:t>IRM : confirme le diagnostic</a:t>
            </a:r>
          </a:p>
          <a:p>
            <a:pPr>
              <a:lnSpc>
                <a:spcPct val="80000"/>
              </a:lnSpc>
            </a:pPr>
            <a:endParaRPr lang="fr-FR" sz="1800" dirty="0"/>
          </a:p>
          <a:p>
            <a:pPr>
              <a:lnSpc>
                <a:spcPct val="80000"/>
              </a:lnSpc>
            </a:pPr>
            <a:r>
              <a:rPr lang="fr-FR" sz="1800" dirty="0"/>
              <a:t>+/- lésions méniscales</a:t>
            </a:r>
          </a:p>
          <a:p>
            <a:pPr lvl="2">
              <a:lnSpc>
                <a:spcPct val="80000"/>
              </a:lnSpc>
            </a:pPr>
            <a:endParaRPr lang="fr-FR" sz="1400" dirty="0"/>
          </a:p>
          <a:p>
            <a:pPr>
              <a:lnSpc>
                <a:spcPct val="80000"/>
              </a:lnSpc>
            </a:pPr>
            <a:endParaRPr lang="fr-FR" sz="1800" dirty="0"/>
          </a:p>
        </p:txBody>
      </p:sp>
      <p:pic>
        <p:nvPicPr>
          <p:cNvPr id="7" name="Picture 5" descr="LCA ant 7"/>
          <p:cNvPicPr>
            <a:picLocks noChangeAspect="1" noChangeArrowheads="1"/>
          </p:cNvPicPr>
          <p:nvPr/>
        </p:nvPicPr>
        <p:blipFill>
          <a:blip r:embed="rId2" cstate="print"/>
          <a:srcRect l="23256" t="13954" r="18605" b="22481"/>
          <a:stretch>
            <a:fillRect/>
          </a:stretch>
        </p:blipFill>
        <p:spPr bwMode="auto">
          <a:xfrm>
            <a:off x="5004048" y="1556792"/>
            <a:ext cx="2585501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Indications chirurgicales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Patient jeune</a:t>
            </a:r>
          </a:p>
          <a:p>
            <a:pPr lvl="1"/>
            <a:r>
              <a:rPr lang="fr-FR"/>
              <a:t>&lt;30 ans</a:t>
            </a:r>
          </a:p>
          <a:p>
            <a:pPr lvl="1"/>
            <a:r>
              <a:rPr lang="fr-FR"/>
              <a:t>30-40 ans sportif</a:t>
            </a:r>
          </a:p>
          <a:p>
            <a:pPr lvl="1"/>
            <a:endParaRPr lang="fr-FR"/>
          </a:p>
          <a:p>
            <a:r>
              <a:rPr lang="fr-FR"/>
              <a:t>Instable</a:t>
            </a:r>
          </a:p>
          <a:p>
            <a:endParaRPr lang="fr-FR"/>
          </a:p>
          <a:p>
            <a:r>
              <a:rPr lang="fr-FR"/>
              <a:t>Motivé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Technique chirurgicale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fr-FR" dirty="0" smtClean="0"/>
              <a:t>Ligamentoplastie</a:t>
            </a:r>
          </a:p>
          <a:p>
            <a:r>
              <a:rPr lang="fr-FR" dirty="0" smtClean="0"/>
              <a:t>Autogreffe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DiDt</a:t>
            </a:r>
            <a:endParaRPr lang="fr-FR" dirty="0"/>
          </a:p>
          <a:p>
            <a:r>
              <a:rPr lang="fr-FR" dirty="0"/>
              <a:t>KJ</a:t>
            </a:r>
          </a:p>
          <a:p>
            <a:endParaRPr lang="fr-FR" dirty="0"/>
          </a:p>
          <a:p>
            <a:r>
              <a:rPr lang="fr-FR" dirty="0"/>
              <a:t>Arthroscopie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0764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4829175"/>
            <a:ext cx="2446337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628775"/>
            <a:ext cx="32766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Suites post-op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400"/>
              <a:t>Hospitalisation 2 jours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Glace</a:t>
            </a:r>
          </a:p>
          <a:p>
            <a:pPr>
              <a:lnSpc>
                <a:spcPct val="90000"/>
              </a:lnSpc>
            </a:pPr>
            <a:r>
              <a:rPr lang="fr-FR" sz="2400"/>
              <a:t>Orthèse les premiers jours jusqu’au verrouillage quadricipital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Antalgie +/- Ktt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Mobilisation précoce</a:t>
            </a:r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Appui d’emblée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Rééducation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Longue</a:t>
            </a:r>
          </a:p>
          <a:p>
            <a:endParaRPr lang="fr-FR"/>
          </a:p>
          <a:p>
            <a:r>
              <a:rPr lang="fr-FR"/>
              <a:t>Pluri-hebdomadaire</a:t>
            </a:r>
          </a:p>
          <a:p>
            <a:endParaRPr lang="fr-FR"/>
          </a:p>
          <a:p>
            <a:r>
              <a:rPr lang="fr-FR"/>
              <a:t>6 mois</a:t>
            </a:r>
          </a:p>
          <a:p>
            <a:endParaRPr lang="fr-FR"/>
          </a:p>
          <a:p>
            <a:r>
              <a:rPr lang="fr-FR"/>
              <a:t>Reprise activité sportive à 6 à 9 mois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238</Words>
  <Application>Microsoft Office PowerPoint</Application>
  <PresentationFormat>Affichage à l'écran (4:3)</PresentationFormat>
  <Paragraphs>126</Paragraphs>
  <Slides>16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Modèle par défaut</vt:lpstr>
      <vt:lpstr>Photo Editor Photo</vt:lpstr>
      <vt:lpstr>Les traumatismes sportifs</vt:lpstr>
      <vt:lpstr>Entorse Grave du Genou Rupture du LCA</vt:lpstr>
      <vt:lpstr>Diapositive 3</vt:lpstr>
      <vt:lpstr>Mécanisme lésionnel</vt:lpstr>
      <vt:lpstr>Clinique</vt:lpstr>
      <vt:lpstr>Indications chirurgicales</vt:lpstr>
      <vt:lpstr>Technique chirurgicale</vt:lpstr>
      <vt:lpstr>Suites post-op</vt:lpstr>
      <vt:lpstr>Rééducation</vt:lpstr>
      <vt:lpstr>Diapositive 10</vt:lpstr>
      <vt:lpstr>Luxation antérieure de l’épaule</vt:lpstr>
      <vt:lpstr>Clinique</vt:lpstr>
      <vt:lpstr>Traitement</vt:lpstr>
      <vt:lpstr>Suites</vt:lpstr>
      <vt:lpstr>Traitement chirurgical</vt:lpstr>
      <vt:lpstr>Suites</vt:lpstr>
    </vt:vector>
  </TitlesOfParts>
  <Company>GHSR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traumatismes sportifs</dc:title>
  <dc:creator>Administrateur</dc:creator>
  <cp:lastModifiedBy>Ballas</cp:lastModifiedBy>
  <cp:revision>7</cp:revision>
  <dcterms:created xsi:type="dcterms:W3CDTF">2013-01-28T15:01:43Z</dcterms:created>
  <dcterms:modified xsi:type="dcterms:W3CDTF">2013-11-06T03:47:23Z</dcterms:modified>
</cp:coreProperties>
</file>